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8"/>
  </p:notesMasterIdLst>
  <p:sldIdLst>
    <p:sldId id="259" r:id="rId2"/>
    <p:sldId id="260" r:id="rId3"/>
    <p:sldId id="266" r:id="rId4"/>
    <p:sldId id="275" r:id="rId5"/>
    <p:sldId id="277" r:id="rId6"/>
    <p:sldId id="276" r:id="rId7"/>
    <p:sldId id="278" r:id="rId8"/>
    <p:sldId id="280" r:id="rId9"/>
    <p:sldId id="281" r:id="rId10"/>
    <p:sldId id="279" r:id="rId11"/>
    <p:sldId id="282" r:id="rId12"/>
    <p:sldId id="283" r:id="rId13"/>
    <p:sldId id="284" r:id="rId14"/>
    <p:sldId id="285" r:id="rId15"/>
    <p:sldId id="286" r:id="rId16"/>
    <p:sldId id="296" r:id="rId17"/>
    <p:sldId id="293" r:id="rId18"/>
    <p:sldId id="287" r:id="rId19"/>
    <p:sldId id="291" r:id="rId20"/>
    <p:sldId id="288" r:id="rId21"/>
    <p:sldId id="289" r:id="rId22"/>
    <p:sldId id="290" r:id="rId23"/>
    <p:sldId id="292" r:id="rId24"/>
    <p:sldId id="295" r:id="rId25"/>
    <p:sldId id="297" r:id="rId26"/>
    <p:sldId id="298" r:id="rId27"/>
    <p:sldId id="373" r:id="rId28"/>
    <p:sldId id="300" r:id="rId29"/>
    <p:sldId id="309" r:id="rId30"/>
    <p:sldId id="310" r:id="rId31"/>
    <p:sldId id="307" r:id="rId32"/>
    <p:sldId id="393" r:id="rId33"/>
    <p:sldId id="311" r:id="rId34"/>
    <p:sldId id="314" r:id="rId35"/>
    <p:sldId id="315" r:id="rId36"/>
    <p:sldId id="316" r:id="rId37"/>
    <p:sldId id="317" r:id="rId38"/>
    <p:sldId id="318" r:id="rId39"/>
    <p:sldId id="320" r:id="rId40"/>
    <p:sldId id="321" r:id="rId41"/>
    <p:sldId id="322" r:id="rId42"/>
    <p:sldId id="323" r:id="rId43"/>
    <p:sldId id="324" r:id="rId44"/>
    <p:sldId id="325" r:id="rId45"/>
    <p:sldId id="319" r:id="rId46"/>
    <p:sldId id="305" r:id="rId47"/>
    <p:sldId id="326" r:id="rId48"/>
    <p:sldId id="312" r:id="rId49"/>
    <p:sldId id="327" r:id="rId50"/>
    <p:sldId id="357" r:id="rId51"/>
    <p:sldId id="375" r:id="rId52"/>
    <p:sldId id="304" r:id="rId53"/>
    <p:sldId id="299" r:id="rId54"/>
    <p:sldId id="302" r:id="rId55"/>
    <p:sldId id="301" r:id="rId56"/>
    <p:sldId id="303" r:id="rId57"/>
    <p:sldId id="271" r:id="rId58"/>
    <p:sldId id="343" r:id="rId59"/>
    <p:sldId id="329" r:id="rId60"/>
    <p:sldId id="344" r:id="rId61"/>
    <p:sldId id="345" r:id="rId62"/>
    <p:sldId id="346" r:id="rId63"/>
    <p:sldId id="347" r:id="rId64"/>
    <p:sldId id="348" r:id="rId65"/>
    <p:sldId id="358" r:id="rId66"/>
    <p:sldId id="359" r:id="rId67"/>
    <p:sldId id="360" r:id="rId68"/>
    <p:sldId id="361" r:id="rId69"/>
    <p:sldId id="362" r:id="rId70"/>
    <p:sldId id="363" r:id="rId71"/>
    <p:sldId id="364" r:id="rId72"/>
    <p:sldId id="365" r:id="rId73"/>
    <p:sldId id="366" r:id="rId74"/>
    <p:sldId id="367" r:id="rId75"/>
    <p:sldId id="368" r:id="rId76"/>
    <p:sldId id="349" r:id="rId77"/>
    <p:sldId id="272" r:id="rId78"/>
    <p:sldId id="352" r:id="rId79"/>
    <p:sldId id="378" r:id="rId80"/>
    <p:sldId id="353" r:id="rId81"/>
    <p:sldId id="354" r:id="rId82"/>
    <p:sldId id="376" r:id="rId83"/>
    <p:sldId id="355" r:id="rId84"/>
    <p:sldId id="274" r:id="rId85"/>
    <p:sldId id="374" r:id="rId86"/>
    <p:sldId id="330" r:id="rId87"/>
    <p:sldId id="372" r:id="rId88"/>
    <p:sldId id="377" r:id="rId89"/>
    <p:sldId id="371" r:id="rId90"/>
    <p:sldId id="335" r:id="rId91"/>
    <p:sldId id="342" r:id="rId92"/>
    <p:sldId id="336" r:id="rId93"/>
    <p:sldId id="337" r:id="rId94"/>
    <p:sldId id="338" r:id="rId95"/>
    <p:sldId id="398" r:id="rId96"/>
    <p:sldId id="381" r:id="rId97"/>
    <p:sldId id="383" r:id="rId98"/>
    <p:sldId id="386" r:id="rId99"/>
    <p:sldId id="387" r:id="rId100"/>
    <p:sldId id="382" r:id="rId101"/>
    <p:sldId id="384" r:id="rId102"/>
    <p:sldId id="388" r:id="rId103"/>
    <p:sldId id="379" r:id="rId104"/>
    <p:sldId id="380" r:id="rId105"/>
    <p:sldId id="332" r:id="rId106"/>
    <p:sldId id="389" r:id="rId107"/>
    <p:sldId id="331" r:id="rId108"/>
    <p:sldId id="264" r:id="rId109"/>
    <p:sldId id="391" r:id="rId110"/>
    <p:sldId id="392" r:id="rId111"/>
    <p:sldId id="394" r:id="rId112"/>
    <p:sldId id="399" r:id="rId113"/>
    <p:sldId id="395" r:id="rId114"/>
    <p:sldId id="397" r:id="rId115"/>
    <p:sldId id="334" r:id="rId116"/>
    <p:sldId id="396" r:id="rId1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709" autoAdjust="0"/>
  </p:normalViewPr>
  <p:slideViewPr>
    <p:cSldViewPr>
      <p:cViewPr varScale="1">
        <p:scale>
          <a:sx n="93" d="100"/>
          <a:sy n="93" d="100"/>
        </p:scale>
        <p:origin x="-5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FAA2D-4169-42D5-B2F0-51E5A6E5D56A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2AFC6-10E2-4417-9316-AD8C5F726C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A324C0-B0C8-47DC-A9D4-4979F871480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029B40-AB9A-48A4-B0CB-DF89E62B266D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F8307E-45E6-4571-B90A-A7E51ADD2BC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05683E-1485-4DD6-9584-AEC26488D987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EA8010-0A33-477E-B495-4425FA237E4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14296F-E18F-4823-83D6-6F428581CB81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A324C0-B0C8-47DC-A9D4-4979F8714802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66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2BCAB5-1F9C-471A-AA1D-CAE0EEFA1896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D31C82-B4A4-475E-A4F8-C1798A4A130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F157C5-7885-4CC3-B37D-768E3230BE9A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73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A62455-1479-45D6-9D6F-08FD9DBE0EB0}" type="slidenum">
              <a:rPr lang="ru-RU" smtClean="0"/>
              <a:pPr>
                <a:defRPr/>
              </a:pPr>
              <a:t>75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76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77</a:t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84</a:t>
            </a:fld>
            <a:endParaRPr 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85</a:t>
            </a:fld>
            <a:endParaRPr 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89</a:t>
            </a:fld>
            <a:endParaRPr 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90</a:t>
            </a:fld>
            <a:endParaRPr 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91</a:t>
            </a:fld>
            <a:endParaRPr 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Братский корпус (или здание монашеских келий) – одна из построек Кирилло-Белозерского монастыря.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Здесь располагалась небольшая Писчая келья. В ней велось монастырское делопроизводство.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Позже для разросшегося архива было построено отдельное здание, известное по поздним документам как монастырский архив.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95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97</a:t>
            </a:fld>
            <a:endParaRPr 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98</a:t>
            </a:fld>
            <a:endParaRPr 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л. 2-7 об. - Указ Петра I от 5 ноября 1723 г. об установлении новой формы суда (список);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л. 10-10 об. - Указ Екатерины I от февраля 1725 г. о снижении подушных податей в поминовение скончавшегося супруга (список);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л. 11-25 - Двинские писцовые книги Андрея Толстого 1578 (7086) г. (выписки);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л. 26-34 -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Жаловальная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тарханная грамота царя Ивана IV Васильевича от 10 декабря 1578 (7087) г. о варницах 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Моржегорском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Ненокском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усольях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(список);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102</a:t>
            </a:fld>
            <a:endParaRPr 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105</a:t>
            </a:fld>
            <a:endParaRPr lang="ru-RU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i="1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2051EF-32CF-4201-98BF-27A0965F09EB}" type="slidenum">
              <a:rPr lang="ru-RU" smtClean="0"/>
              <a:pPr>
                <a:defRPr/>
              </a:pPr>
              <a:t>108</a:t>
            </a:fld>
            <a:endParaRPr lang="ru-RU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109</a:t>
            </a:fld>
            <a:endParaRPr lang="ru-RU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2AFC6-10E2-4417-9316-AD8C5F726C6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14D999E-6A2C-40AF-B869-E50E2C978CF3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05A326-1C4B-4F2B-B381-0E81F06AF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sarchives.ru/statehood/05-04-sudebnik-ivan-grozny.s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5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Курс лекций</a:t>
            </a:r>
            <a:endParaRPr lang="ru-RU" dirty="0"/>
          </a:p>
        </p:txBody>
      </p:sp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История архивов</a:t>
            </a:r>
          </a:p>
        </p:txBody>
      </p:sp>
      <p:pic>
        <p:nvPicPr>
          <p:cNvPr id="4" name="Рисунок 3" descr="архив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4752"/>
            <a:ext cx="9156700" cy="2354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Организация центральных и местных государственных учреждений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Постепенно с увеличением и усложнением функций государственного управления возникла необходимость в создании специальных учреждений, которые руководили военными, иностранными, судебными и прочими делами.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Так в середине XVI в. были созданы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постоянно действующие приказы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со своими штатами, внутренней структурой и специальным делопроизводством.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Церковные (монастырские)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Широкое распространение в церковных архивах получило составление архивных справочников.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Большой интерес представляют опись рукописей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копийная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книга Кирилло-Белозерского монастыря (сост.  в последней четверти XV в.).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Опись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состоит из: 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краткой инвентарной описи,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обстоятельного описания отдельных рукописей.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Церковные (монастырские)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описях имеются ссылки, каждый источник описан отдельно, систематизированы по царствам. Прослеживается очередность описания документов по степени важности: сперва жалованные грамоты, затем частноправовые документы и т.д.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Копийная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книга монастыря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сборник копий документов разного характера, объединенных общностью тематики.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Копийная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книга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Антониево-Сийского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монастыря, XVII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XVIII вв. 491 л., скоропись. ГААО</a:t>
            </a:r>
          </a:p>
        </p:txBody>
      </p:sp>
      <p:pic>
        <p:nvPicPr>
          <p:cNvPr id="9" name="Содержимое 8" descr="Копийная книга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01625" y="2029619"/>
            <a:ext cx="4038600" cy="336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Содержимое 9" descr="Копийная книга 2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572132" y="1357298"/>
            <a:ext cx="2645069" cy="4681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0" name="AutoShape 2" descr="http://siya.aonb.ru/rukopisj/ruko11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Местные и монастырские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Документы на местах (в провинции) хранили в лукошках, ларях, сундуках, коробах.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Состояние документов в местных архивах было намного хуже, чем в столице: не было сносных помещений (часто это был амбар, пороховой погреб). Поэтому документы массово гибли из-за плохих условий хранения. 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Местные и монастырские архивы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Огромный ущерб местным архивам (впрочем, как и архивам в центре) наносили пожары. Но документы гибли и из-за нерадивости местных чиновников. Гибли документы также во время восстаний и войн.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Иногда имело место сознательное уничтожение не имеющих практической ценности документов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(напр., в 1682 г. при отмене местничества было сожжено большое количество разрядных книг).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Формы делопроизводства 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веке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Основные традиционные письменные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формы отечественного делопроизводства  в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в.:</a:t>
            </a:r>
          </a:p>
          <a:p>
            <a:pPr lvl="2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«столпы» или столбцы,</a:t>
            </a:r>
          </a:p>
          <a:p>
            <a:pPr lvl="2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«тетради»,</a:t>
            </a:r>
          </a:p>
          <a:p>
            <a:pPr lvl="2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«книги».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Столбцы как письменная форма документа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Столбцы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форма ведения дел, а затем их хранения посредством склеивания однородных документов. Столбцы были доминирующей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формой делопроизводства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до начала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 в.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www.satangel.biz/lj/s/com/all_russia/img/www.ljplus.ru/img/satangel/Stolbci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857496"/>
            <a:ext cx="3286125" cy="3378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Столбцы как письменная форма документа</a:t>
            </a:r>
            <a:endParaRPr lang="ru-RU" dirty="0"/>
          </a:p>
        </p:txBody>
      </p:sp>
      <p:sp>
        <p:nvSpPr>
          <p:cNvPr id="77826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изготовлении столбцов лист бумаги разрезали пополам в длину или в ширину на три полосы. Текст документов писали поперек, по узкой стороне бумажных полос, которые затем склеивали в виде ленты и сворачивали в столбец, иногда очень больших размеров.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Места склейки назывались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сставами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 них на обороте расписывались челобитчики, свидетели, писали адреса, делались пометы, здесь же указывалось название дела. 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Сставы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во избежание фальсификаций, скреплялись особой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«скрепой»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4714908" cy="4572000"/>
          </a:xfrm>
        </p:spPr>
        <p:txBody>
          <a:bodyPr>
            <a:normAutofit fontScale="70000" lnSpcReduction="20000"/>
          </a:bodyPr>
          <a:lstStyle/>
          <a:p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Столбы иногда достигали нескольких сотен метров в длину. Напр., Соборное Уложение 1649 г. состояло из скрепленных 959 листов, общая длина которых составляла </a:t>
            </a:r>
          </a:p>
          <a:p>
            <a:pPr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  309 м. </a:t>
            </a:r>
          </a:p>
          <a:p>
            <a:endParaRPr lang="ru-RU" dirty="0"/>
          </a:p>
        </p:txBody>
      </p:sp>
      <p:pic>
        <p:nvPicPr>
          <p:cNvPr id="4" name="Рисунок 3" descr="Соборное уложени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1357298"/>
            <a:ext cx="3314700" cy="444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29256" y="6000768"/>
            <a:ext cx="31602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Соборное уложение 1649 г.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Организация центральных и местных государственных учреждений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02348"/>
          </a:xfrm>
        </p:spPr>
        <p:txBody>
          <a:bodyPr>
            <a:normAutofit lnSpcReduction="100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Количество приказов менялось, достигая в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некоторые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годы до 50 приказов.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Приказы по направлению деятельности :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военные (Разрядный, Поместный, Стрелецкий, Пушкарский, Оружейная палата);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Дворцовые (Казенный, Конюшенный, Постельничий);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внешние сношения с иностранными державами (Посольский приказ);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финансовые, фискальные приказы для сбора налогов и податей (Приказ Большого прихода);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судебно-полицейские приказы (Разбойный, Холопий, Земский);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судебные приказы, которые заведовали судом на определенных территориях (Владимирский, Казанский и др.).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Подлинный столбец Соборного уложения 1649 г. в серебряном позолоченном "ковчеге" XVIII в.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овчег для хранения Соборного уложения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17879" y="1527175"/>
            <a:ext cx="5071730" cy="4572000"/>
          </a:xfr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Хранить и пользоваться столбцами, при растущих объемах документации, было сложно.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«…дел случается во все годы много, и  те дела до нынешнего времени писали в столбцы на одной страницы, и в том исходило бумаги много, а дела клеили в столбцы и сбирали в годовые большие столбцы, которые, лежа в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полатах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от сырости расклеивались и гнили и мыши портили, и для справок частных ради приисков во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многои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разбивании с краев и в срединах те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болшие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столбцы дрались, и от того многие старые дела и указы, валяясь по разным местам в небрежении, терялись и вовсе пропадали, и многие трудности и отпускам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мешкоты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 остановки от того чинились»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 царской грамоты Петра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енисейскому воеводе Б.Д.Глебову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1700 г.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Тетради как письменная форма документа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8503920" cy="4572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«Тетради»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эта письменная форма была заимствована из Византии.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Тетрадь – это лист бумаги, сложенный вдвое.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Тетради собирались вместе, переплетались по мере необходимости и составляли книги.</a:t>
            </a:r>
            <a:endParaRPr lang="ru-RU" sz="3200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Книги как письменная форма документа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7000" b="1" i="1" dirty="0" smtClean="0">
                <a:latin typeface="Times New Roman" pitchFamily="18" charset="0"/>
                <a:cs typeface="Times New Roman" pitchFamily="18" charset="0"/>
              </a:rPr>
              <a:t>«Книги» 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– близкая к тетрадной форма.  </a:t>
            </a:r>
          </a:p>
          <a:p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В книге дело представляло собой несколько сшитых между собой тетрадей документов. В форме книг велись списки, финансовые, учетные, регистрационные записи и др.</a:t>
            </a:r>
          </a:p>
          <a:p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Помимо трех основных письменных форм существовали и другие (напр., отдельные законодательные акты оформлялись в виде грамот).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29190" y="2285992"/>
            <a:ext cx="3876482" cy="381305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Жалованная грамота царя Михаила Федоровича жильцу Федору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Щетневу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1622 г. РГАДА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2"/>
          <a:srcRect l="28051" t="30266" r="38681" b="11811"/>
          <a:stretch>
            <a:fillRect/>
          </a:stretch>
        </p:blipFill>
        <p:spPr bwMode="auto">
          <a:xfrm>
            <a:off x="428596" y="500042"/>
            <a:ext cx="4055945" cy="5649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Архивные дела (столбцы, книги и тетради) нумеровались.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единицах хранения также стали указывать их местонахождение. Благодаря этому взятое дело можно было  положить на место.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0" name="AutoShape 2" descr="Архивохранилище ГАА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8612" name="AutoShape 4" descr="Архивохранилище ГАА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Архивное дело в период формирования русского централизованного государства развивалось, но находились на эмпирической стадии.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зменения в организации церкви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Учреждение патриаршества (1589 г.) – высшая власть в православной церкви.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 патриархе в XVI в. возник особый «двор» со своими должностными лицами. Через этот аппарат патриарх осуществлял общее руководство церковными делами и имуществом церкви.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Государственный (царский) архив Московской Руси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Царский архив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02348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Основой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Государственного (Царского)  архива России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стал Московский великокняжеский архив.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Царский архив назывался «Казной» или «Государской казной», в отличие от государственной казны, обозначавшей обычно Постельную казну государя.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Слово «казна» имело несколько значений: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всякое имеющее ценность имущество,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место хранения ценностей (вещей и документов),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учреждение, в ведении которого находились ценности.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Царский архив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Царский архив в XVI в. занимал особое положение, так как являлся центральным хранилищем, собирал и хранил наиболее ценные документы (личной канцелярии царя, Боярской думы, Посольского приказа), использовался непосредственно царем, особенно активно Иваном IV.</a:t>
            </a:r>
          </a:p>
          <a:p>
            <a:pPr>
              <a:buNone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Царский архив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Царском архиве хранились: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100" dirty="0" smtClean="0">
                <a:solidFill>
                  <a:schemeClr val="tx1"/>
                </a:solidFill>
              </a:rPr>
              <a:t>документы </a:t>
            </a:r>
            <a:r>
              <a:rPr lang="ru-RU" sz="2000" dirty="0" smtClean="0">
                <a:solidFill>
                  <a:schemeClr val="tx1"/>
                </a:solidFill>
              </a:rPr>
              <a:t>Московского великокняжеского архива,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100" dirty="0" smtClean="0">
                <a:solidFill>
                  <a:schemeClr val="tx1"/>
                </a:solidFill>
              </a:rPr>
              <a:t>документы удельных княжеств,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100" dirty="0" smtClean="0">
                <a:solidFill>
                  <a:schemeClr val="tx1"/>
                </a:solidFill>
              </a:rPr>
              <a:t>указы царя,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100" dirty="0" smtClean="0">
                <a:solidFill>
                  <a:schemeClr val="tx1"/>
                </a:solidFill>
              </a:rPr>
              <a:t>документальные акты </a:t>
            </a:r>
            <a:r>
              <a:rPr lang="ru-RU" sz="2100" dirty="0" smtClean="0">
                <a:solidFill>
                  <a:schemeClr val="tx1"/>
                </a:solidFill>
              </a:rPr>
              <a:t>XIV – XVI </a:t>
            </a:r>
            <a:r>
              <a:rPr lang="ru-RU" sz="2100" dirty="0" smtClean="0">
                <a:solidFill>
                  <a:schemeClr val="tx1"/>
                </a:solidFill>
              </a:rPr>
              <a:t>вв., отражающие внешнюю и внутреннюю политику государства и имеющие общегосударственное значение (напр., Судебник 1550 г., приговор Земского собора 1566 г., грамоты английских, датских, шведских королей и др.),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100" dirty="0" smtClean="0">
                <a:solidFill>
                  <a:schemeClr val="tx1"/>
                </a:solidFill>
              </a:rPr>
              <a:t>переписка царя, имеющая общегосударственное значение.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9874" name="AutoShape 2" descr="http://www.bestreferat.ru/images/paper/15/38/505381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876" name="AutoShape 4" descr="http://www.bestreferat.ru/images/paper/15/38/505381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3"/>
          <a:srcRect l="13583" t="9596" r="14764" b="21777"/>
          <a:stretch>
            <a:fillRect/>
          </a:stretch>
        </p:blipFill>
        <p:spPr bwMode="auto">
          <a:xfrm>
            <a:off x="785786" y="357166"/>
            <a:ext cx="7949700" cy="609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ыноска 2 (с границей) 7"/>
          <p:cNvSpPr/>
          <p:nvPr/>
        </p:nvSpPr>
        <p:spPr>
          <a:xfrm>
            <a:off x="3143240" y="5072074"/>
            <a:ext cx="5572164" cy="1285884"/>
          </a:xfrm>
          <a:prstGeom prst="accentCallout2">
            <a:avLst>
              <a:gd name="adj1" fmla="val 2083"/>
              <a:gd name="adj2" fmla="val 100384"/>
              <a:gd name="adj3" fmla="val -40138"/>
              <a:gd name="adj4" fmla="val 95896"/>
              <a:gd name="adj5" fmla="val -351941"/>
              <a:gd name="adj6" fmla="val 66408"/>
            </a:avLst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Чин венчания на царство царя Федора Ивановича.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Список XVII в. без начала и конца.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архива Посольского приказа.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Хранится в РГАДА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Судебник 1550 г. (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заглавный лист)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удебник 1550 г..jpe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0" y="1571612"/>
            <a:ext cx="9144000" cy="360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5214950"/>
            <a:ext cx="74530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Рукописная книга, список начала XVII в., мелкая разборчивая скоропись.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Содержит 100 статей и доп. указы за 1555-1557 гг.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Обнаружен К. Калайдовичем не позднее 1817 г.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Формат 23,0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18,5.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Хранится в Российском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архиве древних актов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r="13287" b="14026"/>
          <a:stretch>
            <a:fillRect/>
          </a:stretch>
        </p:blipFill>
        <p:spPr bwMode="auto">
          <a:xfrm>
            <a:off x="428596" y="214290"/>
            <a:ext cx="7611875" cy="603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Выноска 1 5"/>
          <p:cNvSpPr/>
          <p:nvPr/>
        </p:nvSpPr>
        <p:spPr>
          <a:xfrm>
            <a:off x="6286512" y="3000372"/>
            <a:ext cx="2643206" cy="1785950"/>
          </a:xfrm>
          <a:prstGeom prst="borderCallout1">
            <a:avLst>
              <a:gd name="adj1" fmla="val 18750"/>
              <a:gd name="adj2" fmla="val -8333"/>
              <a:gd name="adj3" fmla="val -105899"/>
              <a:gd name="adj4" fmla="val -80495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hlinkClick r:id="rId4"/>
              </a:rPr>
              <a:t>http://rusarchives.ru/statehood/05-04-sudebnik-ivan-grozny.shtml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8080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Лекция 4.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3714750"/>
            <a:ext cx="7772400" cy="22145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АРХИВЫ В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РУССКОМ ЦЕНТРАЛИЗОВАННОМ ГОСУДАРСТВЕ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Фондообразователи</a:t>
            </a:r>
            <a:r>
              <a:rPr lang="ru-RU" dirty="0" smtClean="0"/>
              <a:t> Царского архива: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Боярская дума,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личная царская канцелярия,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Посольский приказ. 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Описи Царского архива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1556-1562 г.г. – опись архива «книги Ивана Михайлова» (дьяк И.М.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Опись испещрена множеством различных помет;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1562 г. – «переписная тетрадь» Андрея Васильева.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после 1570 г . – опись Андрея Щелкалова. В описи есть пометы, о том, кому или в какое учреждение выданы из архива документы.  Некоторые документы описаны каждый в отдельности, другие под общим заголовком, составленным по корреспондентскому признаку. В описательных статьях нет обозначения признаков и особенностей документов.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Описи Царского архива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7378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Опись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Андрея Щелкалова (после 1570 г.) дошла до нашего времени.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 время польской интервенции начала XVII в. эта опись вместе с другими документами была увезена в Польшу, где ее включили в состав архива Речи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Посполитой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Была возвращена в Россию лишь в конце XVIII в.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Опись царского архива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050925" y="1915319"/>
            <a:ext cx="2540000" cy="3594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91492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Опись 1570 г. была опубликована в 1836 г. в первом томе «Актов Археографической экспедиции» под названием «Опись Царского архива».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Стала основой многих современных историко-архивных исследований.</a:t>
            </a:r>
          </a:p>
          <a:p>
            <a:endParaRPr lang="ru-RU" sz="2800" dirty="0"/>
          </a:p>
        </p:txBody>
      </p:sp>
      <p:sp>
        <p:nvSpPr>
          <p:cNvPr id="2050" name="AutoShape 2" descr="http://www.e5.ru/image/big/99/33/opisi-tsarskogo-arhiva-xvi-veka-i-arhiva-posolskogo-prikaza-1614-goda_63133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www.e5.ru/image/big/99/33/opisi-tsarskogo-arhiva-xvi-veka-i-arhiva-posolskogo-prikaza-1614-goda_63133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С. О. Шмидт Описи Царского архива XVI века и архива Посольского приказа 1614 года - e5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Судя по описи, документы Царского архива хранились в разных ящиках, ларях, коробах.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Документы обозначались по фамилиям дьяков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подъячих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Строгой системы размещения документов не было, как не было и четких общепринятых приемов их описания: некоторые документы описывались индивидуально, другие – группами, не были обозначены признаки и внешние особенности документов, их состояние. Часто содержимое ящиков вообще не раскрывалось. Зато фиксировалось, кто и когда брал те или иные документы.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Царский архив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Всего в описи Царского архива 1570-х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 указано 231 ящик с документами.</a:t>
            </a:r>
          </a:p>
          <a:p>
            <a:r>
              <a:rPr lang="ru-RU" dirty="0" smtClean="0"/>
              <a:t>В годы составления Описи Царского архива шел процесс перераспределения поступающих в казну документов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 smtClean="0"/>
              <a:t> по приказам, по приказным архивам.</a:t>
            </a:r>
          </a:p>
          <a:p>
            <a:r>
              <a:rPr lang="ru-RU" dirty="0" smtClean="0"/>
              <a:t>Впоследствии архивные материалы, указанные в описи Царского архива, вошли в архив Посольского приказа.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Согласно описи Посольского архива 1614 г., к тому времени сохранилось свыше 50 % документов.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Царский архив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Позже Царский архив вместе с архивными материалами Посольского приказа вошли в Московский главный архив Министерства иностранных дел.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настоящее время сохранившиеся материалы Царского архива находятся в РГАДА.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Царский архив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Для истории архивного дела русского централизованного государства особое значение имел Царский архив.</a:t>
            </a:r>
          </a:p>
          <a:p>
            <a:r>
              <a:rPr lang="ru-RU" sz="2800" dirty="0" smtClean="0"/>
              <a:t>В XVI в.  он занимал ведущее место среди хранилищ письменных материалов, являясь центральным хранилищем, собирающим и хранившим наиболее ценные документы (личной канцелярии царя, Боярской думы, Посольского приказа). </a:t>
            </a:r>
            <a:endParaRPr lang="ru-RU" dirty="0" smtClean="0"/>
          </a:p>
          <a:p>
            <a:r>
              <a:rPr lang="ru-RU" dirty="0" smtClean="0"/>
              <a:t>В конце XVI в. большинство дел из Царского архива были переданы в архив Посольского приказа.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И. М. </a:t>
            </a:r>
            <a:r>
              <a:rPr lang="ru-RU" sz="29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первый отечественный архивный деятель</a:t>
            </a:r>
          </a:p>
          <a:p>
            <a:pPr lvl="0"/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Иван Михайлович </a:t>
            </a:r>
            <a:r>
              <a:rPr lang="ru-RU" sz="3600" b="1" dirty="0" err="1" smtClean="0"/>
              <a:t>Висковатый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/>
              <a:t>                            (? –1</a:t>
            </a:r>
            <a:r>
              <a:rPr lang="ru-RU" sz="3600" dirty="0" smtClean="0"/>
              <a:t>571?)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7378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Московский дипломат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в., русский государственный деятель, посол, думный дьяк, хранитель государственной печати (печатник).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Происхождение и дата рождения И.М.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Висковатого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неизвестны.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Впервые его имя встречается в документах 1542 г., в которых он назван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подъячим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(т. е. был чином явно невысок). Но уже в 1549 г. молодой царь Иван 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предписывает образовать Посольский приказ и поручает «посольское дело» подьячему Висковатову.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составленной в 565 г. грамоте подчеркивалось, что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«приказано посольское дело Ивану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Висковатому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 а был еще в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подъячих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/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Исторические условия развития архивного дела в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в.в.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Иван Михайлович </a:t>
            </a:r>
            <a:r>
              <a:rPr lang="ru-RU" sz="3600" b="1" dirty="0" err="1" smtClean="0"/>
              <a:t>Висковатый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/>
              <a:t>                            (? –1</a:t>
            </a:r>
            <a:r>
              <a:rPr lang="ru-RU" sz="3600" dirty="0" smtClean="0"/>
              <a:t>570)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73786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течение более 20 лет И. М.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вёл переговоры со всеми иностранными послами, удивляя их своим дипломатическим искусством. Современники говорят о нём, как о человеке прямолинейном и смелом.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Протестантский священник и публицист Павел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Одеборн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так характеризовал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Висковатого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«Муж искусством красноречия замечательный более прочих»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Составитель ливонской хроники Б. Руссов писал: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«Иван Михайлович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- отличнейший человек, подобного которому не было в то время в Москве; его уму и искусству - как московита, </a:t>
            </a: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ничему не учившегося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,- очень удивлялись иностранные послы»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И.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входил в состав Избранной рады – неофициальное правительство России в годы молодости царя Ивана IV.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Кроме него в Избранную раду входили: протопоп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Сильвестр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А. Ф. Адашев, князь А. М. Курбский, митрополит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Макарий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«Рада» – польский термин, происходит от немецкого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rat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«совет»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избранная рад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85786" y="428604"/>
            <a:ext cx="7315200" cy="537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858312" cy="4902348"/>
          </a:xfrm>
        </p:spPr>
        <p:txBody>
          <a:bodyPr>
            <a:normAutofit/>
          </a:bodyPr>
          <a:lstStyle/>
          <a:p>
            <a:r>
              <a:rPr lang="ru-RU" dirty="0" smtClean="0"/>
              <a:t>И. М. Висковатов был по словам Ивана </a:t>
            </a:r>
            <a:r>
              <a:rPr lang="en-US" dirty="0" smtClean="0"/>
              <a:t>IV</a:t>
            </a:r>
            <a:r>
              <a:rPr lang="ru-RU" dirty="0" smtClean="0"/>
              <a:t>, </a:t>
            </a:r>
            <a:r>
              <a:rPr lang="ru-RU" i="1" dirty="0" smtClean="0"/>
              <a:t>«ближним верным думцем»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Царь назначил его главой Посольского приказа (1549 г.), хранителем Большой царской печати (1561 г.).</a:t>
            </a:r>
          </a:p>
          <a:p>
            <a:r>
              <a:rPr lang="ru-RU" sz="2800" dirty="0" smtClean="0"/>
              <a:t>После падения Избранной Рады И. М. </a:t>
            </a:r>
            <a:r>
              <a:rPr lang="ru-RU" sz="2800" dirty="0" err="1" smtClean="0"/>
              <a:t>Висковатый</a:t>
            </a:r>
            <a:r>
              <a:rPr lang="ru-RU" sz="2800" dirty="0" smtClean="0"/>
              <a:t> продолжал руководить всей внешней политикой и участвовать в переговорах с иностранными послами, выезжать в составе русского посольства за границу.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 качестве печатника и думного дьяка И.М. </a:t>
            </a:r>
            <a:r>
              <a:rPr lang="ru-RU" sz="2800" dirty="0" err="1" smtClean="0"/>
              <a:t>Висковатый</a:t>
            </a:r>
            <a:r>
              <a:rPr lang="ru-RU" sz="2800" dirty="0" smtClean="0"/>
              <a:t> имел непосредственное отношение к Царскому архиву. </a:t>
            </a:r>
          </a:p>
          <a:p>
            <a:r>
              <a:rPr lang="ru-RU" sz="2800" dirty="0" smtClean="0"/>
              <a:t>В  находившемся в ведении </a:t>
            </a:r>
            <a:r>
              <a:rPr lang="ru-RU" sz="2800" dirty="0" err="1" smtClean="0"/>
              <a:t>Висковатого</a:t>
            </a:r>
            <a:r>
              <a:rPr lang="ru-RU" sz="2800" dirty="0" smtClean="0"/>
              <a:t> Царском архиве содержалось огромное количество рукописных книг и различных государственных актов московских великих и удельных князей, их родословные, различные следственные материалы и текущая делопроизводственная документация.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руках И. М. </a:t>
            </a:r>
            <a:r>
              <a:rPr lang="ru-RU" dirty="0" err="1" smtClean="0"/>
              <a:t>Висковатого</a:t>
            </a:r>
            <a:r>
              <a:rPr lang="ru-RU" dirty="0" smtClean="0"/>
              <a:t> </a:t>
            </a:r>
            <a:r>
              <a:rPr lang="ru-RU" dirty="0" smtClean="0"/>
              <a:t>оказался арсенал материалов компрометирующего характера, что было особенно взрывоопасно во времена опричнины.</a:t>
            </a:r>
          </a:p>
          <a:p>
            <a:r>
              <a:rPr lang="ru-RU" dirty="0" smtClean="0"/>
              <a:t>В переписных книгах и перечневых описях сохранились многочисленные пометы, свидетельствующие о том, что именно </a:t>
            </a:r>
            <a:r>
              <a:rPr lang="ru-RU" dirty="0" err="1" smtClean="0"/>
              <a:t>Висковатый</a:t>
            </a:r>
            <a:r>
              <a:rPr lang="ru-RU" dirty="0" smtClean="0"/>
              <a:t> не только номинально возглавлял, но и лично участвовал  в описании Царского архива </a:t>
            </a:r>
            <a:r>
              <a:rPr lang="ru-RU" i="1" dirty="0" smtClean="0"/>
              <a:t>(«По Ивановым книгам Михайлова», «По Иванову письму Михайлова»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Сохранились личные пометы </a:t>
            </a:r>
            <a:r>
              <a:rPr lang="ru-RU" dirty="0" err="1" smtClean="0"/>
              <a:t>Висковатого</a:t>
            </a:r>
            <a:r>
              <a:rPr lang="ru-RU" dirty="0" smtClean="0"/>
              <a:t> о выдаче архивных документов для использования в текущей работе различных госучреждений.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Будучи высокообразованным дьяком, т. е. секретарем, письмоводителем, правителем канцелярии (до XIV в. письменные памятники употребляют как синоним «дьяка» слово «княжий писец»), </a:t>
            </a:r>
            <a:r>
              <a:rPr lang="ru-RU" dirty="0" err="1" smtClean="0"/>
              <a:t>Висковатый</a:t>
            </a:r>
            <a:r>
              <a:rPr lang="ru-RU" dirty="0" smtClean="0"/>
              <a:t> прекрасно ориентировался в фондах вверенного под его начало архива.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1553 г. И.М.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выступил против нововведений возглавлявших русскую церковь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Макария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Сильвестра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области иконописи, и был на три года отлучен от церкви. В оскорбительной форме священный собор  предписал ему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«ведать свой чин»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не воображать себя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«головой»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будучи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«ногой»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 не менее, его служебное положение не пошатнулось: он по-прежнему возглавлял Посольский приказ. Его ставка на государя, т. е. на светскую власть, оставалась непреклонной, что не мог не оценить Иван Грозный.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Последним свидетельством причастности И.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 делам Архива Посольского приказа является его активная деятельность в процессе составления «Лицевого свода» – своего рода исторической энциклопедии XVI в., содержащей изложение событий «от сотворения мира» до царствования Ивана IV.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8791606" cy="5000660"/>
          </a:xfrm>
        </p:spPr>
        <p:txBody>
          <a:bodyPr/>
          <a:lstStyle/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Создан в 1540 –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1560-х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гг.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составление свода ушло 20 лет.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Лицевой летописный свод посвящен истории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«от сотворения мира»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: в трех книгах рассказывается о событиях всемирной истории, в остальных десяти – о событиях отечественной истории с XII до середины XVI в.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Лицевой летописный свод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тенденции, определившие специфику исторической ситуации: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объединение земель,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создание Московского государства,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организация центральных и местных государственных учреждений.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Лицевой летописный свод 16. в. факсимильное издание. В футляр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500042"/>
            <a:ext cx="3870960" cy="5140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0659" name="Содержимое 7"/>
          <p:cNvSpPr>
            <a:spLocks noGrp="1"/>
          </p:cNvSpPr>
          <p:nvPr>
            <p:ph idx="1"/>
          </p:nvPr>
        </p:nvSpPr>
        <p:spPr>
          <a:xfrm>
            <a:off x="5429250" y="1643050"/>
            <a:ext cx="3505200" cy="460535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Лицевой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летописный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XVI в.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Научное факсимильное издание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Содержимое 2"/>
          <p:cNvSpPr>
            <a:spLocks noGrp="1"/>
          </p:cNvSpPr>
          <p:nvPr>
            <p:ph idx="1"/>
          </p:nvPr>
        </p:nvSpPr>
        <p:spPr>
          <a:xfrm>
            <a:off x="214283" y="1500174"/>
            <a:ext cx="8929718" cy="514351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Лицевой свод – труд многих писцов и живописцев.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Руководили всей работой митрополит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Макарий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и священник Благовещенского собора в Кремле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Сильвестр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летописном своде более 16 тыс. превосходно выполненных миниатюр. Впервые в русской книге иллюстрации занимают больше места, чем текст. Художественное оформление Летописного лицевого свода во многом предопределило дальнейшее развитие книжной миниатюры в России.</a:t>
            </a:r>
          </a:p>
          <a:p>
            <a:pPr eaLnBrk="1" hangingPunct="1"/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Лицевой летописный свод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ицевой летописный свод. миниатюря Явление ангелов Авраам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500174"/>
            <a:ext cx="6400800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Лицевой летописный свод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ицевой летописный свод. миниатюра Ледовое побоище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1428736"/>
            <a:ext cx="2952902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Лицевой свод. Фрагмент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l="6121" r="4591" b="2191"/>
          <a:stretch>
            <a:fillRect/>
          </a:stretch>
        </p:blipFill>
        <p:spPr>
          <a:xfrm>
            <a:off x="5429256" y="1643050"/>
            <a:ext cx="2788100" cy="426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Лицевой летописный свод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Содержимое 2"/>
          <p:cNvSpPr>
            <a:spLocks noGrp="1"/>
          </p:cNvSpPr>
          <p:nvPr>
            <p:ph idx="1"/>
          </p:nvPr>
        </p:nvSpPr>
        <p:spPr>
          <a:xfrm>
            <a:off x="214283" y="1500174"/>
            <a:ext cx="8929718" cy="5143514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До нашего времени сохранилось 10 лицевых рукописных книг большого формата. 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Они находятся в разных организациях и даже в разных городах. В Историческом музее в Москве находится 1, 9 и 10 тома. Остальные книги хранятся в библиотеках Санкт-Петербурга. 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Летописный свод в экспозиции не представлен. Это уникальная книга, ее необходимо сохранить для потомков. Она находится в закрытом хранении и имеет серьезные ограничения по доступу. </a:t>
            </a:r>
          </a:p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Существует факсимильное издание Лицевого летописного свода XVI в.</a:t>
            </a:r>
          </a:p>
          <a:p>
            <a:pPr eaLnBrk="1" hangingPunct="1"/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Свод неоднократно редактировался в соответствии с необходимостью выделить заслуги или вину того или иного исторического лица, но имя И. М. </a:t>
            </a:r>
            <a:r>
              <a:rPr lang="ru-RU" sz="3200" dirty="0" err="1" smtClean="0"/>
              <a:t>Висковатого</a:t>
            </a:r>
            <a:r>
              <a:rPr lang="ru-RU" sz="3200" dirty="0" smtClean="0"/>
              <a:t> в нем неизменно превозносится и даже было запечатлено в нескольких миниатюрах.</a:t>
            </a:r>
            <a:endParaRPr lang="ru-RU" sz="32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 descr="http://www.pravenc.ru/data/387/465/1234/i4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972" name="AutoShape 4" descr="А_Васнецов Москва при Иване Грозн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974" name="AutoShape 6" descr="http://modernlib.ru/books/filyushkin_aleksandr/knyaz_kurbskiy/_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"/>
          </p:nvPr>
        </p:nvSpPr>
        <p:spPr>
          <a:xfrm>
            <a:off x="5429256" y="2000240"/>
            <a:ext cx="3376416" cy="3027238"/>
          </a:xfrm>
        </p:spPr>
        <p:txBody>
          <a:bodyPr>
            <a:normAutofit fontScale="92500"/>
          </a:bodyPr>
          <a:lstStyle/>
          <a:p>
            <a:pPr algn="r"/>
            <a:r>
              <a:rPr lang="ru-RU" dirty="0" smtClean="0"/>
              <a:t>И. М. </a:t>
            </a:r>
            <a:r>
              <a:rPr lang="ru-RU" dirty="0" err="1" smtClean="0"/>
              <a:t>Висковатый</a:t>
            </a:r>
            <a:r>
              <a:rPr lang="ru-RU" dirty="0" smtClean="0"/>
              <a:t> составляет по указу Иоанна Грозного завещание царя. Рисунок из Лицевого летописного свода. 1570-е гг. </a:t>
            </a:r>
            <a:endParaRPr lang="ru-RU" dirty="0"/>
          </a:p>
        </p:txBody>
      </p:sp>
      <p:pic>
        <p:nvPicPr>
          <p:cNvPr id="16" name="Рисунок 15" descr="Висковаты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4457474" cy="63678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662828" cy="483091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Однако уже в конце 1560 – начале 1570-х гг. И.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впал в немилость у царя в связи с так называемым московским делом, по которому среди других высших приказных чинов был арестован и казнен родной брат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И.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сам себе подписал приговор, советуя царю, чтобы он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 особенности же не истреблял своего боярства, и просил его подумать о том, с кем же он впредь не то что воевать, но жить будет, если он казнил столько добрых людей»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Характерен ответ царя: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«Я вас еще не истребил, а едва только начал, но я постараюсь всех вас искоренить, чтобы и памяти вашей не осталось». 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800" dirty="0" smtClean="0"/>
              <a:t>Когда в 1569-70 Турция и Крым вступили в войну, В. был обвинён в измене, в самостоятельных сношениях с султанским правительством и с крымским ханом, а также в переговорах с польским королём о передаче ему Новгорода. Он был устранён от должности, по-видимому, в середине 1570, а в конце того же года казнён. Перед казнью В. энергично отрицал возводимые на него обвинения.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5214950"/>
            <a:ext cx="8503920" cy="1143008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И. М.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был обвинён в измене, в намерении передать Новгород польскому королю, а Астрахань и Казань – султану.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1800" t="1722" r="1800" b="10331"/>
          <a:stretch>
            <a:fillRect/>
          </a:stretch>
        </p:blipFill>
        <p:spPr bwMode="auto">
          <a:xfrm>
            <a:off x="1643042" y="1357298"/>
            <a:ext cx="5784723" cy="3677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Объединение русских земель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условиях раздробленности русских земель сохранились связующие нити, которые послужили основой для будущего объединения: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общий язык,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правовые нормы,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православная вера,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слабые экономические связи между отдельными княжествами,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необходимость объединения ради освобождения от иноземного ига.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Висковатов начал речь к народу, в которой назвал эти обвинения наглыми клеветами, но ему не дали говорить.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был  публично казнен на площади в Китай-городе. Его распяли на кресте из бревен и расчленили живого на глазах царя и толпы первым из более чем 100 человек, в число которых входили высокопоставленные сотрудники госаппарата, включая бывшего его помощника думного дьяка А. Васильева и государева казначея Н. Фуникова, которого сварили, обливая кипятком.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Иван Михайлович </a:t>
            </a:r>
            <a:r>
              <a:rPr lang="ru-RU" sz="3200" b="1" dirty="0" err="1" smtClean="0"/>
              <a:t>Висковатый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(? –1</a:t>
            </a:r>
            <a:r>
              <a:rPr lang="ru-RU" sz="3200" dirty="0" smtClean="0"/>
              <a:t>570)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Иван Михайлович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Висковатый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был первым отечественным архивным деятелем.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 многих отношениях это была типичная фигура для эмпирического периода архивного дела допетровского времени.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Архивы  приказов как центральных учреждений Московского государства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постоянно действующих центральных исполнительных органов управления – приказов – было вызвано объединением русских земель.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Они начали формироваться в конце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начале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XVI в. вплоть до начала XVIII в. приказы были центральными учреждениями Московского государства.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В. Иванов «В приказе московских времен»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(1907 г.)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8" name="AutoShape 2" descr="http://stepanov01.narod.ru/images/prikaz0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В приказе московских времен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1357298"/>
            <a:ext cx="6918484" cy="5023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процессе выполнения своей роли в системе государственных учреждений приказы собирали и учитывали юридические акты и другие письменные документы, которые требовались как органам власти, так и населению.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приказах отлагалось огромное количество документов.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786874" cy="4830910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Постепенно хранилища юридических актов, документов и книг превращались в фундамент зарождающейся русской государственности.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Первым приказным архивам придавалось государственное значение.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Правительство интересовалось постановкой работы по описанию документальных материалов, требуя от приказов, под угрозой  опалы, «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дела описать и счесть, а описные книги и счетные списки … объявить великому государю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Приказы делились 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столы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повытья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главе с дьяками и старшими подьячими. Этим людям были доверены важные дворцовые секреты и тайны государственного значения.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упорядочить процедуру поиска документов, каждый приказной архивист – дьяк или подьячий – заводил собственную систему их систематизации и учета. 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Характерной особенностью Посольского, Поместного и Разрядного приказов было то, что они по-прежнему рассматривались в качестве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«государской казны»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«хранил царских»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Способы хранения в этих архивах свидетельствуют о тщательной заботе властей о документах – они хранились в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«ящиках», «ящичках, облаченных кожею», «ларчиках дубовых»,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коробьях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новгородских», «ларцах»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также в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«мешочках холщевых», «сундуке казачьих дел», «Литовском ящике бархатном»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т.п.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Наиболее полно сохранились архивные документы Посольского приказа, Разрядного приказа, Поместного, Преображенского приказа, Аптекарского, Сибирского приказов, а также Патриарших приказов  и др.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Наиболее полно изучена архивная деятельность Посольского приказа.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Объединение русских земель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первой половине XIV в. инициатива и главенствующая роль в объединении всех русских земель шла от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Северо-Востока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(Новгород, Псков).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 второй половине XV - начале XVI вв. центр смещается в сторону Москвы. Происходит завершение объединения земель вокруг Москвы – появляется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Великое княжество Московское.</a:t>
            </a:r>
            <a:endParaRPr lang="ru-RU" sz="3200" b="1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Первая датированная выписка из дел Посольского приказа относится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1549 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принадлежит его  руководителю дьяку И. М. Висковатову, управлявшему Посольским приказом с 1556 по 1570 г.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И.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«посольскую избу», которая  находилась в Кремле, поступили в архив древнейшие грамоты московских князей, начиная с Ивана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Калиты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они хранились вместе с другими делами архива в отдельных ящиках, ларцах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коробьях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без строгой системы. Систематизация архива и организация его текущего делопроизводства стали одной из первых задач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которую он не довел до конца в связи с постигшей его опалой и казнью. Опись не была закончена.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Отдельные документы часто изымались из архива и сопровождали царя и высших дипломатов в их поездках.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1565 г. при преемнике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Висковатого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думном дьяке Андрее Васильеве  была построена особая Посольская палата с отдельными каморками в «казенке», где хранились архив и библиотека с многочисленными печатными и рукописными книгами, географическими картами и атласами.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основании Архива Посольского приказа составлялись первые труды по официальной истории российского самодержавия.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архиве Посольского приказа среди прочих документов хранились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статейные списки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отчеты посольств в форме дневников, в которых фиксировались подробные ответы по всем «статьям и пунктам наказов», полученных от правительства, а также подробные записи обо всем, что русские дипломаты видели, слышали, говорили и делали за границей.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Назначение статейных списков и наказов – сообщать как можно больше самых разнообразных сведений, поэтому они были  фактографичными. Это – богатейший материал для исследователей, т.к. он отражает живой быт, культуры и самосознания той поры.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организации хранения документов Посольского приказа заметна тенденция к систематизации дел в зависимости от их практического использования в приказной работе.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архиве комплектовались и своеобразные исторические архивы по темам: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«походные дела» царя Алексея Михайловича,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 о женитьбе датского королевича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Вальдемара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дочери царя Ирине, </a:t>
            </a:r>
          </a:p>
          <a:p>
            <a:pPr lvl="1"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 боярского правительства 1610–1612 гг.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концу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 дела группируются главным образом по двум разделам: дела европейских государств и дела «азиатские».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документы архива Посольского приказа неоднократно составлялись описи: в 1614, 1627,  1632, 1649 гг.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концу первой трети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документы разделились на «старые»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XIV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 – до 1613 г.) и «новые» (после 1613 г.). Тогда же важнейшие из них (подлинные международные договоры и некоторые особо важные внутриполитические документы), выделили в особую часть и перенесли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«для охраненья»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непосредственно  на Казенный двор.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Посольский приказ – крупный центр производства рукописных книг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Содержимое 2"/>
          <p:cNvSpPr>
            <a:spLocks noGrp="1"/>
          </p:cNvSpPr>
          <p:nvPr>
            <p:ph idx="1"/>
          </p:nvPr>
        </p:nvSpPr>
        <p:spPr>
          <a:xfrm>
            <a:off x="214282" y="1785938"/>
            <a:ext cx="8720168" cy="4462462"/>
          </a:xfrm>
        </p:spPr>
        <p:txBody>
          <a:bodyPr/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художественных мастерских Посольского приказа работали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златописцы-художники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писцы, переплетчики.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основном выполнялись заказы царского двора и Посольского приказа, реже – заказы частных лиц.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Особого расцвета рукописное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книгопроизводство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достигло в 1670-е годы.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48730" cy="4819664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Посольском приказе  создавалась придворная литература, предназначенная для лиц царской фамилии и знатных бояр. Это были книги по истории, геометрии, космографии, артиллерии, географии.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Значительную часть книг, которые создавались в Посольском приказе, составляла переводная литература, что соответствовало специфике основной деятельности приказа.</a:t>
            </a:r>
          </a:p>
          <a:p>
            <a:pPr>
              <a:buFont typeface="Wingdings 2" pitchFamily="18" charset="2"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Посольский приказ – крупный центр производства рукописных книг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(Большая государственная книга)</a:t>
            </a:r>
            <a:endParaRPr lang="ru-RU" sz="3200" b="1" dirty="0"/>
          </a:p>
        </p:txBody>
      </p:sp>
      <p:sp>
        <p:nvSpPr>
          <p:cNvPr id="83971" name="Содержимое 2"/>
          <p:cNvSpPr>
            <a:spLocks noGrp="1"/>
          </p:cNvSpPr>
          <p:nvPr>
            <p:ph idx="1"/>
          </p:nvPr>
        </p:nvSpPr>
        <p:spPr>
          <a:xfrm>
            <a:off x="214283" y="1571612"/>
            <a:ext cx="8720168" cy="4929201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Исторический труд, генеалогия царей с описанием их титулов, гербов, печатей.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 был подарен в 1672 г. царю Алексею Михайловичу главой Посольского приказа.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Книга была оставлена в Посольском приказе и являлась официальным справочником, содержащим информацию дипломатического характера.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Лист 'Титулярника' XVII век Москв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1428750"/>
            <a:ext cx="3589338" cy="48006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8730" cy="868362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(1672)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Титулярник. текс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143116"/>
            <a:ext cx="3619500" cy="3136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Содержимое 2"/>
          <p:cNvSpPr>
            <a:spLocks noGrp="1"/>
          </p:cNvSpPr>
          <p:nvPr>
            <p:ph idx="1"/>
          </p:nvPr>
        </p:nvSpPr>
        <p:spPr>
          <a:xfrm>
            <a:off x="357157" y="1500174"/>
            <a:ext cx="8577293" cy="500063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оформлен в стиле «московского барокко».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Книга богато иллюстрирована (гербы русские  и иностранные, портретные миниатюры князей, царей, патриархов, иностранных монархов).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портреты написаны акварелью с применением золота и серебра и заключены в роскошные орнаментальные рамки.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8730" cy="868362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(1672)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Создание Московского государства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Великий князь московский «и всея Руси» обладал всей полнотой законодательной и исполнительной власти.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XVI в. происходит укрепление государства, которое сформировалось в форме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монархии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 сильной верховной властью.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основе организации государственного управления было единство судебной и административной власти. 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928688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(1672)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3" name="Текст 4"/>
          <p:cNvSpPr>
            <a:spLocks noGrp="1"/>
          </p:cNvSpPr>
          <p:nvPr>
            <p:ph type="body" idx="1"/>
          </p:nvPr>
        </p:nvSpPr>
        <p:spPr>
          <a:xfrm>
            <a:off x="928662" y="1428736"/>
            <a:ext cx="2643188" cy="639762"/>
          </a:xfrm>
        </p:spPr>
        <p:txBody>
          <a:bodyPr/>
          <a:lstStyle/>
          <a:p>
            <a:pPr marL="635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Князь Владимир </a:t>
            </a:r>
          </a:p>
        </p:txBody>
      </p:sp>
      <p:sp>
        <p:nvSpPr>
          <p:cNvPr id="87044" name="Текст 6"/>
          <p:cNvSpPr>
            <a:spLocks noGrp="1"/>
          </p:cNvSpPr>
          <p:nvPr>
            <p:ph type="body" sz="half" idx="3"/>
          </p:nvPr>
        </p:nvSpPr>
        <p:spPr>
          <a:xfrm>
            <a:off x="5429256" y="1428736"/>
            <a:ext cx="2900362" cy="639762"/>
          </a:xfrm>
        </p:spPr>
        <p:txBody>
          <a:bodyPr/>
          <a:lstStyle/>
          <a:p>
            <a:pPr marL="635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Князь Мстислав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Титулярник. 1672. Князь Владимир.gif"/>
          <p:cNvPicPr>
            <a:picLocks noGrp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71472" y="2143116"/>
            <a:ext cx="3429000" cy="4286250"/>
          </a:xfr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9" descr="Титулярник. Князь Мстислав I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 l="6883" t="2237" r="9636" b="11185"/>
          <a:stretch>
            <a:fillRect/>
          </a:stretch>
        </p:blipFill>
        <p:spPr>
          <a:xfrm>
            <a:off x="5286380" y="2285992"/>
            <a:ext cx="3252787" cy="4152900"/>
          </a:xfr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20168" cy="868362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Титулярник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(1672)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титулярник. 1672. гербы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85918" y="1285860"/>
            <a:ext cx="6766560" cy="4842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Содержимое 2"/>
          <p:cNvSpPr>
            <a:spLocks noGrp="1"/>
          </p:cNvSpPr>
          <p:nvPr>
            <p:ph idx="1"/>
          </p:nvPr>
        </p:nvSpPr>
        <p:spPr>
          <a:xfrm>
            <a:off x="214283" y="1571612"/>
            <a:ext cx="8720168" cy="46767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настоящее время книга хранится в Российском государственном архиве древних актов и не доступна широкой публике.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Фонд Сергея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Столярова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сотрудники Российского государственного архива древних актов подготовили к изданию научное факсимильное издание «Большой государственной книги» («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Титулярника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20168" cy="86836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Научное факсимильное издание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Титулярника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(1672)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Титулярник разворот 167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579" t="4724" b="8268"/>
          <a:stretch>
            <a:fillRect/>
          </a:stretch>
        </p:blipFill>
        <p:spPr>
          <a:xfrm>
            <a:off x="1643042" y="1571612"/>
            <a:ext cx="6439744" cy="440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143750" cy="796925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31" name="Содержимое 4"/>
          <p:cNvSpPr>
            <a:spLocks noGrp="1"/>
          </p:cNvSpPr>
          <p:nvPr>
            <p:ph idx="1"/>
          </p:nvPr>
        </p:nvSpPr>
        <p:spPr>
          <a:xfrm>
            <a:off x="142844" y="1428736"/>
            <a:ext cx="8791606" cy="514351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Документы Посольского приказа использовались и при составлении карт, что было особенно важно в период активного освоения новых территорий: </a:t>
            </a:r>
          </a:p>
          <a:p>
            <a:pPr lvl="1"/>
            <a:r>
              <a:rPr lang="ru-RU" sz="2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«Книга Большого чертежа»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(составлена в 1627 г.; первая сводная карта Русского государства с подробным рукописным комментарием);</a:t>
            </a:r>
          </a:p>
          <a:p>
            <a:pPr lvl="1"/>
            <a:r>
              <a:rPr lang="ru-RU" sz="2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«Поверстные книги»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(описывали дороги, идущие от Москвы в разные концы России, важнейшие русские и иностранные города).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«Книга большого чертежа» (1627)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ольшой чертеж. 162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07263" y="1447800"/>
            <a:ext cx="6755024" cy="48006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 Посольского приказа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Архив Посольского приказа прекратил свое существование в 1720 (?) г. в связи с реформой системы управления Петра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Документальные материалы Архива Посольского приказа целиком вошли в состав  Московского архива Коллегии иностранных дел.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858312" cy="483091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Обзор деятельности крупнейших российских показывает, что поначалу архивные материалы являлись составной частью текущего делопроизводства (т.е. хранилища документов еще не были самостоятельными структурными подразделениями), но постепенно наиболее старые и утратившие практическое значение документы стали складываться в специальные помещения – «казенки».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Снятые с документов копии передавались в соответствующие столы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повытья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и хранились в соответствии со структурой учреждений.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образом, нашими предками был интуитивно понят и применен  принцип происхождения. 			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 каждом приказе обычно трудились 3 – 15 дьяков и до нескольких сотен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подъячих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(в Поместном приказе их было до 800 человек).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 масштабах бюрократического бумаготворчества свидетельствуют такие цифры: только за один 1619 г.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подъячие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Разрядного приказа израсходовали около 133 тыс. листов «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дестной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» бумаги, исписав при этом 22 кувшина чернил (примерно по два в месяц), и сожгли 9700 свечей.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Документы хранились в ящиках и ларях, на которые привешивались ярлыки с указанием хранившихся в них материалов.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Архивные дела стали нумероваться. На единицах хранения указывали их местонахождение.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Для текущей работы материалы выдавались под расписку.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Учреждениям предписывалось не выдавать дела за пределы зданий.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Создание Московского государства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Autofit/>
          </a:bodyPr>
          <a:lstStyle/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До середины XVI в. в Москве сложились и действовали два общегосударственных ведомства: 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Белый Дворец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Казна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Белый Дворец ведал личными землями великого князя, управлял отдельными отраслями княжеского хозяйства.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49023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 приказы и их архивы помещались в тесных неприспособленных помещениях.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пожаров 1547, 1626 гг., в которых почти полностью сгорел Кремль и большая часть Москвы, пострадали архивы Поместного и Разрядного приказов началось строительство каменных зданий в Кремле, где расположились и архивы приказов.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Хотя пожары по-прежнему представляли для приказных архивов опасность (в пожарах 1701-1702 гг. пострадали архивы приказа Казанского дворца, Посольского и Малороссийского приказов).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Комнаты были оборудованы железными дверьми с засовами, на окнах были железные решетки.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Документы хранились по ящикам, сундукам, коробам. Некоторые архивы были оборудованы полатями и шкафами.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Правила хранения документов были довольно строгими – с ночными дежурствами, со сменными дневальными внутри и снаружи.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49023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Регламентированный порядок и установленные для всех приказов единые сроки передачи решенных дел в архив отсутствовали.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Составлялись описи, но все же к концу XVII в. почти в половине приказов дело упорядочения и описания документов еще не было налажено.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1680 г. специальным указом приказы обязывались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«дела описать и счесть»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предъявить описи царю. 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4902348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Архивные описи конца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в. были более совершенными: раскрывались глухие заголовки, иногда даже слишком подробно, в описях перечислялись внешние особенности документов  (материал, язык, наличие печатей, подписей, дефекты, следы порчи, степень ветхости ).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Появляется такой важный элемент учета как нумерация архивных дел, а не только мест их хранения (ящиков, коробов).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83091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некоторых приказных архивах появились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элементы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справочного аппарата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кроме описей: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«главы»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указатели к описям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(«азбуки»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«азбуки по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алфабету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Главы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внутренние описи документов в данном деле.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Азбуки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описи с особыми пометками на полях (инициалы лица, упоминаемого в документе).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«Азбука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алфабету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 отдельная тетрадь (книга), в которой инициалы и фамилии переписывались в алфавитном порядке с указанием напротив фамилии номера и года дела (книги), в котором содержались сведения об этом лице.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973786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архивной практики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XVI – XVII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вв. характерен охранительный характер.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нерадивым служителям архива применялись строжайшие административные  меры наказания: 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«всякие дела делать и беречь со всяким опасением и радением. А буде впредь какие помеченные выписки и указы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учнут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держать в каком небрежении, или что потеряют, или челобитчикам и, кому какое дело надобно, без указу показывать или списывать дадут: и про то по указу великого государя будет учинен розыск со всякою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жесточью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, а по розыску виноватым наказание нещадное, по вине и делу смотря».</a:t>
            </a:r>
            <a:endParaRPr lang="ru-RU" sz="2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Архивы приказов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Есть примеры и поощрительной практики по отношению к приказным дьякам.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Напр., дьяк П. Данилов, почти десять лет проработавший в архивохранилище Посольского приказа, в 1616 г. по царскому указу получил 40 соболей, причем в указе специально отмечалось: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«а пожаловал государь его за то, что был он у его государева дела в Посольском приказе, у разбору и у росписи старых и новых посольских дел».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мере развития государственных учреждений, усложнения в них делопроизводства и увеличения количества документов в приказах стали появляться свои хранилища ценностей, которые можно с оговорками назвать «архивохранилищами».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XVI–XVII вв. текущий архив считали основным типом архивов. Четкое разграничение между актуальными или оперативными документами  и архивными документами прошлого (историческая часть архива) отсутствовало.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Приемы описания и порядок расположения документальных материалов в описях 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в. совершенствовались.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Началось формирование элементов справочного аппарата архивов (описи и указатели к ним).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Архивная практика Посольского приказа оказала значительное влияние на высокий уровень развития русского архивного дела и архивоведческой мысли.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3857628"/>
            <a:ext cx="6480174" cy="1673225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Монастырские и местные Архивы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Создание Московского государства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Autofit/>
          </a:bodyPr>
          <a:lstStyle/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 мере присоединения новых земель для управления ими создавались местные «дворцы», например Казанский дворец (после присоединения Казани) и др.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Казенный двор (Казна) ведал финансовыми вопросами, а также государственным архивом и государственной печатью.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Местные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20000"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Система местного управления в тот период была сложной.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По земской реформе 1555 г. суд и сбор податей были переданы в ведение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«старост»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которые избирались посадскими людьми (городскими жителями) 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черносошенными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крестьянами (не находившимися в крепостной зависимости, а принадлежавшими государству).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Основной фигурой местного (городского и уездного) государственного управления с конца 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в. стал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воевода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(управляющий городом  или округом)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 приказной или съезжей избой при нем, возглавляемой дьяком.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Местные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результате деятельности органов местного управления создавались архивы  местных учреждений.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Письменные дела при местных мирских органах оформляли земские дьяки, заведовавшие своеобразной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«канцелярией»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архивах земских изб (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«земские ларцы»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оседали материалы по судебным делам над посадским и черносошным населением, дела по сбору податей и пошлин и т.д.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Царский Судебник 1550 г. обязывал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«бережно хранить»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все дела государственных учреждений, составлять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разметные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книги»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(имущественное положение и повинность посадских людей) – один экземпляр направлялся в центр, другой хранился на месте.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Местные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Документы хранились в ларях. На них заводились описи. Наиболее ценными были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разметные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книги, отражавшие хозяйственное развитие мест, и уставные грамоты наместников и волостей.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После смены земского управления воеводским, архивы земских органов унаследовали съезжие избы воевод.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Местные архивы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428736"/>
            <a:ext cx="8858312" cy="492922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Некоторые местные архивы вели свои описи, которые по разнообразию   описательных приемов сопоставимы с приказными столичными.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Напр., «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росписной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список»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Мангазейского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таможенного архива 1636 г.  </a:t>
            </a:r>
          </a:p>
          <a:p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Мангазейский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росписной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список – образец инвентарной описи: после краткого заголовка документов идут отметки о количестве листов в документе, о состоянии всех или нескольких листов. 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Опись имела четкую структуру: сначала шли «книги», затем «столпы», в конце – документы « в свертках» и « в связках». Внутри разделов документы располагались строго по хронологии. 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Опись дает подробное представление о содержании книг и даже отдельных документов. 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Церковные (монастырские)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Огромное количество документов на местах хранилось в архивах монастырей и церквей.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Хотя Иван Грозный в 1570 г. и отобрал значительные комплексы документов у монастырей, но немалая часть их продолжала храниться там, накапливались новые документы.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Монастырские архивы отличал сравнительно высокий уровень учета и описания документов.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Братский корпус. Кирилло-Белозерский монастырь</a:t>
            </a:r>
            <a:endParaRPr lang="ru-RU" dirty="0"/>
          </a:p>
        </p:txBody>
      </p:sp>
      <p:pic>
        <p:nvPicPr>
          <p:cNvPr id="4" name="Содержимое 3" descr="Братский корпус. Кирилло-Белозерский монастырь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271048" y="1527175"/>
            <a:ext cx="6565392" cy="4572000"/>
          </a:xfr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Церковные (монастырские) архивы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Документацию, сохранившуюся в архивах церквей и монастырей, условно можно разделить на: 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религиозные документы,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хозяйственные документы, определявшие земельные владения церкви,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летописи,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 светских феодалов, подтверждавших их права на владения землей, крестьянами и другим имуществом.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643578"/>
            <a:ext cx="8534400" cy="75895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Запись в приходо-расходной книге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Иосифо-Волоколамского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монастыря о «великом гладе» 1601–1602 гг.</a:t>
            </a:r>
            <a:b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РГАДА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/>
          <a:srcRect l="886" t="19562" r="2067" b="19562"/>
          <a:stretch>
            <a:fillRect/>
          </a:stretch>
        </p:blipFill>
        <p:spPr bwMode="auto">
          <a:xfrm>
            <a:off x="214282" y="214290"/>
            <a:ext cx="8637338" cy="43344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Новый летописец, с прибавлениями, XVII в. 367 л., скоропись.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Антониев-Сийский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монастырь.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Монастырская летопись.jpg"/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1216184" y="1527175"/>
            <a:ext cx="6675120" cy="4572000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Синодик, XVII в. 150 л., полуустав.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Антониев-Сийский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монастырь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Синодик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5786" y="1428736"/>
            <a:ext cx="3071089" cy="4681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Синодик 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29256" y="1500174"/>
            <a:ext cx="2752744" cy="4681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2196</TotalTime>
  <Words>5580</Words>
  <Application>Microsoft Office PowerPoint</Application>
  <PresentationFormat>Экран (4:3)</PresentationFormat>
  <Paragraphs>442</Paragraphs>
  <Slides>116</Slides>
  <Notes>66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116</vt:i4>
      </vt:variant>
    </vt:vector>
  </HeadingPairs>
  <TitlesOfParts>
    <vt:vector size="117" baseType="lpstr">
      <vt:lpstr>Официальная</vt:lpstr>
      <vt:lpstr>История архивов</vt:lpstr>
      <vt:lpstr>АРХИВЫ В РУССКОМ ЦЕНТРАЛИЗОВАННОМ ГОСУДАРСТВЕ   </vt:lpstr>
      <vt:lpstr>Слайд 3</vt:lpstr>
      <vt:lpstr>Основные тенденции, определившие специфику исторической ситуации:</vt:lpstr>
      <vt:lpstr>Объединение русских земель</vt:lpstr>
      <vt:lpstr>Объединение русских земель</vt:lpstr>
      <vt:lpstr>Создание Московского государства</vt:lpstr>
      <vt:lpstr>Создание Московского государства</vt:lpstr>
      <vt:lpstr>Создание Московского государства</vt:lpstr>
      <vt:lpstr>Организация центральных и местных государственных учреждений</vt:lpstr>
      <vt:lpstr>Организация центральных и местных государственных учреждений</vt:lpstr>
      <vt:lpstr> Изменения в организации церкви</vt:lpstr>
      <vt:lpstr>Слайд 13</vt:lpstr>
      <vt:lpstr> Царский архив</vt:lpstr>
      <vt:lpstr> Царский архив</vt:lpstr>
      <vt:lpstr> Царский архив</vt:lpstr>
      <vt:lpstr>Слайд 17</vt:lpstr>
      <vt:lpstr>Судебник 1550 г. (заглавный лист)</vt:lpstr>
      <vt:lpstr>Слайд 19</vt:lpstr>
      <vt:lpstr>Фондообразователи Царского архива:</vt:lpstr>
      <vt:lpstr>Описи Царского архива</vt:lpstr>
      <vt:lpstr>Описи Царского архива</vt:lpstr>
      <vt:lpstr>Слайд 23</vt:lpstr>
      <vt:lpstr> Царский архив</vt:lpstr>
      <vt:lpstr> Царский архив</vt:lpstr>
      <vt:lpstr> Царский архив</vt:lpstr>
      <vt:lpstr>Выводы:</vt:lpstr>
      <vt:lpstr>Слайд 28</vt:lpstr>
      <vt:lpstr>Иван Михайлович Висковатый                              (? –1571?)</vt:lpstr>
      <vt:lpstr>Иван Михайлович Висковатый                              (? –1570)</vt:lpstr>
      <vt:lpstr>Иван Михайлович Висковатый                              (? –1570)</vt:lpstr>
      <vt:lpstr>Слайд 32</vt:lpstr>
      <vt:lpstr>Иван Михайлович Висковатый                              (? –1570)</vt:lpstr>
      <vt:lpstr>Иван Михайлович Висковатый                              (? –1570)</vt:lpstr>
      <vt:lpstr>Иван Михайлович Висковатый                              (? –1570)</vt:lpstr>
      <vt:lpstr>Иван Михайлович Висковатый                              (? –1570)</vt:lpstr>
      <vt:lpstr>Иван Михайлович Висковатый                              (? –1570)</vt:lpstr>
      <vt:lpstr>Иван Михайлович Висковатый                              (? –1570)</vt:lpstr>
      <vt:lpstr>Слайд 39</vt:lpstr>
      <vt:lpstr>Слайд 40</vt:lpstr>
      <vt:lpstr>Слайд 41</vt:lpstr>
      <vt:lpstr>Слайд 42</vt:lpstr>
      <vt:lpstr>Лицевой летописный свод</vt:lpstr>
      <vt:lpstr>Слайд 44</vt:lpstr>
      <vt:lpstr>Слайд 45</vt:lpstr>
      <vt:lpstr>Слайд 46</vt:lpstr>
      <vt:lpstr>Иван Михайлович Висковатый                              (? –1570)</vt:lpstr>
      <vt:lpstr>Иван Михайлович Висковатый                              (? –1570)</vt:lpstr>
      <vt:lpstr>Иван Михайлович Висковатый                              (? –1570)</vt:lpstr>
      <vt:lpstr>Иван Михайлович Висковатый                              (? –1570)</vt:lpstr>
      <vt:lpstr>Выводы:</vt:lpstr>
      <vt:lpstr>Слайд 52</vt:lpstr>
      <vt:lpstr>Архивы приказов</vt:lpstr>
      <vt:lpstr>С. В. Иванов «В приказе московских времен» (1907 г.)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Архив Посольского приказа</vt:lpstr>
      <vt:lpstr>Архив Посольского приказа</vt:lpstr>
      <vt:lpstr>Архив Посольского приказа</vt:lpstr>
      <vt:lpstr>Архив Посольского приказа</vt:lpstr>
      <vt:lpstr>Архив Посольского приказа</vt:lpstr>
      <vt:lpstr>Посольский приказ – крупный центр производства рукописных книг</vt:lpstr>
      <vt:lpstr>Посольский приказ – крупный центр производства рукописных книг</vt:lpstr>
      <vt:lpstr>«Титулярник» (Большая государственная книга)</vt:lpstr>
      <vt:lpstr>«Титулярник» (1672)</vt:lpstr>
      <vt:lpstr>«Титулярник» (1672)</vt:lpstr>
      <vt:lpstr>«Титулярник» (1672)</vt:lpstr>
      <vt:lpstr>«Титулярник» (1672)</vt:lpstr>
      <vt:lpstr>Слайд 72</vt:lpstr>
      <vt:lpstr>Научное факсимильное издание  «Титулярника» (1672)</vt:lpstr>
      <vt:lpstr>Архив Посольского приказа</vt:lpstr>
      <vt:lpstr>«Книга большого чертежа» (1627)</vt:lpstr>
      <vt:lpstr>Архив Посольского приказа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Архивы приказов</vt:lpstr>
      <vt:lpstr>Выводы:</vt:lpstr>
      <vt:lpstr>Выводы:</vt:lpstr>
      <vt:lpstr>Слайд 89</vt:lpstr>
      <vt:lpstr>Местные архивы</vt:lpstr>
      <vt:lpstr>Местные архивы</vt:lpstr>
      <vt:lpstr>Местные архивы</vt:lpstr>
      <vt:lpstr>Местные архивы</vt:lpstr>
      <vt:lpstr>Церковные (монастырские) архивы</vt:lpstr>
      <vt:lpstr>Братский корпус. Кирилло-Белозерский монастырь</vt:lpstr>
      <vt:lpstr>Церковные (монастырские) архивы</vt:lpstr>
      <vt:lpstr>Запись в приходо-расходной книге Иосифо-Волоколамского монастыря о «великом гладе» 1601–1602 гг. РГАДА</vt:lpstr>
      <vt:lpstr>Новый летописец, с прибавлениями, XVII в. 367 л., скоропись. Антониев-Сийский монастырь. </vt:lpstr>
      <vt:lpstr>Синодик, XVII в. 150 л., полуустав.  Антониев-Сийский монастырь</vt:lpstr>
      <vt:lpstr>Церковные (монастырские) архивы</vt:lpstr>
      <vt:lpstr>Церковные (монастырские) архивы</vt:lpstr>
      <vt:lpstr>Копийная книга Антониево-Сийского монастыря, XVII - нач. XVIII вв. 491 л., скоропись. ГААО</vt:lpstr>
      <vt:lpstr>Местные и монастырские архивы</vt:lpstr>
      <vt:lpstr>Местные и монастырские архивы</vt:lpstr>
      <vt:lpstr>Слайд 105</vt:lpstr>
      <vt:lpstr>Слайд 106</vt:lpstr>
      <vt:lpstr>Столбцы как письменная форма документа</vt:lpstr>
      <vt:lpstr>Столбцы как письменная форма документа</vt:lpstr>
      <vt:lpstr>Слайд 109</vt:lpstr>
      <vt:lpstr>Подлинный столбец Соборного уложения 1649 г. в серебряном позолоченном "ковчеге" XVIII в. </vt:lpstr>
      <vt:lpstr>Хранить и пользоваться столбцами, при растущих объемах документации, было сложно.</vt:lpstr>
      <vt:lpstr>Тетради как письменная форма документа</vt:lpstr>
      <vt:lpstr>Книги как письменная форма документа</vt:lpstr>
      <vt:lpstr>Слайд 114</vt:lpstr>
      <vt:lpstr>Слайд 115</vt:lpstr>
      <vt:lpstr>Выводы: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архивов</dc:title>
  <dc:creator>User</dc:creator>
  <cp:lastModifiedBy>User</cp:lastModifiedBy>
  <cp:revision>225</cp:revision>
  <dcterms:created xsi:type="dcterms:W3CDTF">2013-10-25T12:09:09Z</dcterms:created>
  <dcterms:modified xsi:type="dcterms:W3CDTF">2014-05-21T20:30:58Z</dcterms:modified>
</cp:coreProperties>
</file>